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3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9" r:id="rId12"/>
  </p:sldIdLst>
  <p:sldSz cx="6858000" cy="9906000" type="A4"/>
  <p:notesSz cx="6858000" cy="9144000"/>
  <p:embeddedFontLst>
    <p:embeddedFont>
      <p:font typeface="851チカラヅヨク-かなA" panose="02000600000000000000" pitchFamily="2" charset="-128"/>
      <p:regular r:id="rId14"/>
    </p:embeddedFont>
    <p:embeddedFont>
      <p:font typeface="HGP創英角ｺﾞｼｯｸUB" panose="020B0900000000000000" pitchFamily="50" charset="-128"/>
      <p:regular r:id="rId15"/>
    </p:embeddedFont>
    <p:embeddedFont>
      <p:font typeface="HGS創英角ｺﾞｼｯｸUB" panose="020B0900000000000000" pitchFamily="50" charset="-128"/>
      <p:regular r:id="rId16"/>
    </p:embeddedFont>
    <p:embeddedFont>
      <p:font typeface="HG創英角ｺﾞｼｯｸUB" panose="020B0909000000000000" pitchFamily="49" charset="-128"/>
      <p:regular r:id="rId17"/>
    </p:embeddedFont>
    <p:embeddedFont>
      <p:font typeface="どきどきファンタジア" panose="02000900000000000000" pitchFamily="50" charset="-128"/>
      <p:bold r:id="rId18"/>
    </p:embeddedFont>
    <p:embeddedFont>
      <p:font typeface="游ゴシック" panose="020B0400000000000000" pitchFamily="50" charset="-128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77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図 84" descr="背景パターン&#10;&#10;自動的に生成された説明">
            <a:extLst>
              <a:ext uri="{FF2B5EF4-FFF2-40B4-BE49-F238E27FC236}">
                <a16:creationId xmlns:a16="http://schemas.microsoft.com/office/drawing/2014/main" id="{1AE39D88-5DDF-04A5-B5EF-9075B02D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3094607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6" name="図 85" descr="背景パターン&#10;&#10;自動的に生成された説明">
            <a:extLst>
              <a:ext uri="{FF2B5EF4-FFF2-40B4-BE49-F238E27FC236}">
                <a16:creationId xmlns:a16="http://schemas.microsoft.com/office/drawing/2014/main" id="{4F389A43-B7EF-CC06-CFDC-7A2C090D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3495179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209372" y="157221"/>
            <a:ext cx="6439256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13789"/>
                <a:gd name="adj2" fmla="val 0"/>
              </a:avLst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ムービー制作秘話</a:t>
            </a:r>
          </a:p>
        </p:txBody>
      </p:sp>
      <p:pic>
        <p:nvPicPr>
          <p:cNvPr id="7" name="図 6" descr="屋外のオブジェ, 巣蜜 が含まれている画像&#10;&#10;自動的に生成された説明">
            <a:extLst>
              <a:ext uri="{FF2B5EF4-FFF2-40B4-BE49-F238E27FC236}">
                <a16:creationId xmlns:a16="http://schemas.microsoft.com/office/drawing/2014/main" id="{7B7981D1-9522-1D56-BFAD-8FD0843F9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" y="5655530"/>
            <a:ext cx="2522253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7CDC5E1-0D05-5188-0B60-7F42AD9F52DC}"/>
              </a:ext>
            </a:extLst>
          </p:cNvPr>
          <p:cNvSpPr txBox="1"/>
          <p:nvPr/>
        </p:nvSpPr>
        <p:spPr>
          <a:xfrm>
            <a:off x="1686711" y="5022054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組み合わせて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マップを再現</a:t>
            </a:r>
            <a:r>
              <a:rPr kumimoji="1" lang="en-US" altLang="ja-JP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32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64" name="図 63">
            <a:extLst>
              <a:ext uri="{FF2B5EF4-FFF2-40B4-BE49-F238E27FC236}">
                <a16:creationId xmlns:a16="http://schemas.microsoft.com/office/drawing/2014/main" id="{38D3B85C-BC7F-046D-8445-A4061674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95" flipH="1">
            <a:off x="5613169" y="1046035"/>
            <a:ext cx="1172052" cy="559909"/>
          </a:xfrm>
          <a:prstGeom prst="rect">
            <a:avLst/>
          </a:prstGeom>
          <a:effectLst>
            <a:glow rad="76200">
              <a:schemeClr val="tx1">
                <a:lumMod val="65000"/>
                <a:lumOff val="35000"/>
                <a:alpha val="90000"/>
              </a:schemeClr>
            </a:glow>
          </a:effectLst>
        </p:spPr>
      </p:pic>
      <p:pic>
        <p:nvPicPr>
          <p:cNvPr id="68" name="図 67" descr="プラスチックの容器&#10;&#10;中程度の精度で自動的に生成された説明">
            <a:extLst>
              <a:ext uri="{FF2B5EF4-FFF2-40B4-BE49-F238E27FC236}">
                <a16:creationId xmlns:a16="http://schemas.microsoft.com/office/drawing/2014/main" id="{2FBCBD54-91B4-2977-C7AB-8575BE29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0" y="3314680"/>
            <a:ext cx="1254148" cy="1418768"/>
          </a:xfrm>
          <a:prstGeom prst="rect">
            <a:avLst/>
          </a:prstGeom>
        </p:spPr>
      </p:pic>
      <p:pic>
        <p:nvPicPr>
          <p:cNvPr id="70" name="図 69" descr="スイーツ, 食品, 座る, 作品 が含まれている画像&#10;&#10;自動的に生成された説明">
            <a:extLst>
              <a:ext uri="{FF2B5EF4-FFF2-40B4-BE49-F238E27FC236}">
                <a16:creationId xmlns:a16="http://schemas.microsoft.com/office/drawing/2014/main" id="{2C4982EB-9C8B-0667-0D06-F9EC5FD3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97" y="2296168"/>
            <a:ext cx="1213690" cy="1263397"/>
          </a:xfrm>
          <a:prstGeom prst="rect">
            <a:avLst/>
          </a:prstGeom>
        </p:spPr>
      </p:pic>
      <p:pic>
        <p:nvPicPr>
          <p:cNvPr id="72" name="図 71" descr="記号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DE68CA69-38FA-FCF2-2754-60E1F47C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6" y="1010865"/>
            <a:ext cx="1548401" cy="154840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2C83B4D-53DA-F8FE-DF1F-ACFE7B71F99B}"/>
              </a:ext>
            </a:extLst>
          </p:cNvPr>
          <p:cNvSpPr txBox="1"/>
          <p:nvPr/>
        </p:nvSpPr>
        <p:spPr>
          <a:xfrm>
            <a:off x="-63110" y="4525812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日常にある六角形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を撮影する毎日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D913660C-1598-4810-AD98-3AFC67EB0C7B}"/>
              </a:ext>
            </a:extLst>
          </p:cNvPr>
          <p:cNvSpPr txBox="1"/>
          <p:nvPr/>
        </p:nvSpPr>
        <p:spPr>
          <a:xfrm>
            <a:off x="2953186" y="10683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コアラのマーチ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4CBE375-0975-A283-26C2-3A143BBDDEC1}"/>
              </a:ext>
            </a:extLst>
          </p:cNvPr>
          <p:cNvSpPr txBox="1"/>
          <p:nvPr/>
        </p:nvSpPr>
        <p:spPr>
          <a:xfrm>
            <a:off x="2909130" y="22465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2">
                      <a:lumMod val="75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パイの実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2">
                    <a:lumMod val="75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FE9E44BA-FD6C-8891-0B1C-78427E2AF5DD}"/>
              </a:ext>
            </a:extLst>
          </p:cNvPr>
          <p:cNvSpPr txBox="1"/>
          <p:nvPr/>
        </p:nvSpPr>
        <p:spPr>
          <a:xfrm>
            <a:off x="2344014" y="345793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effectLst>
                  <a:glow rad="190500">
                    <a:schemeClr val="accent3">
                      <a:lumMod val="50000"/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ラムネの容器</a:t>
            </a:r>
            <a:endParaRPr kumimoji="1" lang="ja-JP" altLang="en-US" sz="2000" dirty="0">
              <a:solidFill>
                <a:schemeClr val="bg1"/>
              </a:solidFill>
              <a:effectLst>
                <a:glow rad="190500">
                  <a:schemeClr val="accent3">
                    <a:lumMod val="50000"/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E0FBD52D-EABA-F43E-3009-9FB95F965AF3}"/>
              </a:ext>
            </a:extLst>
          </p:cNvPr>
          <p:cNvSpPr txBox="1"/>
          <p:nvPr/>
        </p:nvSpPr>
        <p:spPr>
          <a:xfrm>
            <a:off x="3225157" y="154324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これも六角形だ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C4B1F89-3B3F-1EFD-8451-79264E2FF90C}"/>
              </a:ext>
            </a:extLst>
          </p:cNvPr>
          <p:cNvSpPr txBox="1"/>
          <p:nvPr/>
        </p:nvSpPr>
        <p:spPr>
          <a:xfrm>
            <a:off x="2973720" y="2725346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これも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00517C51-2015-36E7-6378-C1FD84716372}"/>
              </a:ext>
            </a:extLst>
          </p:cNvPr>
          <p:cNvSpPr txBox="1"/>
          <p:nvPr/>
        </p:nvSpPr>
        <p:spPr>
          <a:xfrm>
            <a:off x="2354590" y="4001223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裏側から見るとこれも六角形</a:t>
            </a:r>
            <a:r>
              <a:rPr kumimoji="1" lang="en-US" altLang="ja-JP" sz="20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!!</a:t>
            </a:r>
            <a:endParaRPr kumimoji="1" lang="ja-JP" altLang="en-US" sz="20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4" name="図 53" descr="背景パターン&#10;&#10;自動的に生成された説明">
            <a:extLst>
              <a:ext uri="{FF2B5EF4-FFF2-40B4-BE49-F238E27FC236}">
                <a16:creationId xmlns:a16="http://schemas.microsoft.com/office/drawing/2014/main" id="{7EFAB1A7-7C3F-613C-4184-195BBB1E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3496" y="7178356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5" name="図 54" descr="背景パターン&#10;&#10;自動的に生成された説明">
            <a:extLst>
              <a:ext uri="{FF2B5EF4-FFF2-40B4-BE49-F238E27FC236}">
                <a16:creationId xmlns:a16="http://schemas.microsoft.com/office/drawing/2014/main" id="{78EF4FF0-F3AD-9922-A2AE-857ABDB3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47668" y="757892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56" name="図 55" descr="背景パターン&#10;&#10;自動的に生成された説明">
            <a:extLst>
              <a:ext uri="{FF2B5EF4-FFF2-40B4-BE49-F238E27FC236}">
                <a16:creationId xmlns:a16="http://schemas.microsoft.com/office/drawing/2014/main" id="{7ED85A49-8CF3-BDAB-5D8E-BF5CE9B6E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065401" y="7968234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pic>
        <p:nvPicPr>
          <p:cNvPr id="81" name="図 80" descr="背景パターン&#10;&#10;自動的に生成された説明">
            <a:extLst>
              <a:ext uri="{FF2B5EF4-FFF2-40B4-BE49-F238E27FC236}">
                <a16:creationId xmlns:a16="http://schemas.microsoft.com/office/drawing/2014/main" id="{40C29F3A-5193-D0F8-A3F5-7641F15C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853383" y="6788178"/>
            <a:ext cx="963453" cy="770664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DFA54F-38C9-2749-65D8-F97011E63E50}"/>
              </a:ext>
            </a:extLst>
          </p:cNvPr>
          <p:cNvSpPr txBox="1"/>
          <p:nvPr/>
        </p:nvSpPr>
        <p:spPr>
          <a:xfrm>
            <a:off x="6219565" y="1653761"/>
            <a:ext cx="553998" cy="82708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撮影中に生まれた名言「あ、アホウドリが飛んできた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棒読み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A72620-7597-E472-333C-429466E57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27021" r="29502" b="40286"/>
          <a:stretch/>
        </p:blipFill>
        <p:spPr>
          <a:xfrm>
            <a:off x="2820257" y="5655529"/>
            <a:ext cx="3305899" cy="14187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9BE39C5C-8DBA-45A3-3DA9-A32EE82BB222}"/>
              </a:ext>
            </a:extLst>
          </p:cNvPr>
          <p:cNvSpPr txBox="1"/>
          <p:nvPr/>
        </p:nvSpPr>
        <p:spPr>
          <a:xfrm>
            <a:off x="5792418" y="1276271"/>
            <a:ext cx="569387" cy="24699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5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ヶ月</a:t>
            </a:r>
            <a:r>
              <a:rPr kumimoji="1" lang="ja-JP" altLang="en-US" sz="2000" dirty="0">
                <a:effectLst>
                  <a:glow rad="139700">
                    <a:schemeClr val="bg1">
                      <a:alpha val="9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擦られた</a:t>
            </a:r>
            <a:r>
              <a:rPr kumimoji="1" lang="ja-JP" altLang="en-US" sz="2000" dirty="0">
                <a:effectLst>
                  <a:glow rad="139700">
                    <a:srgbClr val="FFC000">
                      <a:alpha val="80000"/>
                    </a:srgb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伝説</a:t>
            </a:r>
            <a:endParaRPr kumimoji="1" lang="ja-JP" altLang="en-US" sz="2500" dirty="0">
              <a:effectLst>
                <a:glow rad="139700">
                  <a:srgbClr val="FFC000">
                    <a:alpha val="80000"/>
                  </a:srgb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6D4841-47DA-8D8D-081A-7548FF7F8EC6}"/>
              </a:ext>
            </a:extLst>
          </p:cNvPr>
          <p:cNvSpPr txBox="1"/>
          <p:nvPr/>
        </p:nvSpPr>
        <p:spPr>
          <a:xfrm>
            <a:off x="12648" y="7075095"/>
            <a:ext cx="6442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撮影中に</a:t>
            </a:r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名札が映ったり</a:t>
            </a:r>
            <a:endParaRPr kumimoji="1" lang="en-US" altLang="ja-JP" sz="2400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2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セリフが飛んだり</a:t>
            </a:r>
            <a:r>
              <a:rPr kumimoji="1" lang="ja-JP" altLang="en-US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トラブル続出</a:t>
            </a:r>
            <a:r>
              <a:rPr kumimoji="1" lang="en-US" altLang="ja-JP" sz="2400" dirty="0">
                <a:effectLst>
                  <a:glow rad="165100">
                    <a:schemeClr val="bg1">
                      <a:alpha val="9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endParaRPr kumimoji="1" lang="ja-JP" altLang="en-US" dirty="0">
              <a:effectLst>
                <a:glow rad="165100">
                  <a:schemeClr val="bg1">
                    <a:alpha val="90000"/>
                  </a:schemeClr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" name="図 4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D522224D-0C61-B378-FCB7-D4509394E1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627">
            <a:off x="-821262" y="1058415"/>
            <a:ext cx="2702115" cy="1655045"/>
          </a:xfrm>
          <a:prstGeom prst="rect">
            <a:avLst/>
          </a:prstGeom>
        </p:spPr>
      </p:pic>
      <p:pic>
        <p:nvPicPr>
          <p:cNvPr id="6" name="図 5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70AA4005-AF4E-8C7F-3526-A3DA775A28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5060">
            <a:off x="-488880" y="2152110"/>
            <a:ext cx="2586276" cy="1584094"/>
          </a:xfrm>
          <a:prstGeom prst="rect">
            <a:avLst/>
          </a:prstGeom>
        </p:spPr>
      </p:pic>
      <p:pic>
        <p:nvPicPr>
          <p:cNvPr id="8" name="図 7" descr="屋内, 探す, 座る, テディ が含まれている画像&#10;&#10;自動的に生成された説明">
            <a:extLst>
              <a:ext uri="{FF2B5EF4-FFF2-40B4-BE49-F238E27FC236}">
                <a16:creationId xmlns:a16="http://schemas.microsoft.com/office/drawing/2014/main" id="{BCA05756-D068-B31D-4361-EBA5731D05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7144">
            <a:off x="-969133" y="3252000"/>
            <a:ext cx="2355147" cy="14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-74524" y="3044785"/>
            <a:ext cx="700704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プロトタイプ段階</a:t>
            </a:r>
            <a:endParaRPr kumimoji="1" lang="en-US" altLang="ja-JP" sz="6400" dirty="0"/>
          </a:p>
          <a:p>
            <a:pPr algn="ctr"/>
            <a:r>
              <a:rPr kumimoji="1" lang="ja-JP" altLang="en-US" sz="6400" dirty="0"/>
              <a:t>制作秘話</a:t>
            </a:r>
            <a:endParaRPr kumimoji="1" lang="en-US" altLang="ja-JP" sz="64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この段階での氷のアルゴリズム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作るうえで苦労した点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</TotalTime>
  <Words>312</Words>
  <Application>Microsoft Office PowerPoint</Application>
  <PresentationFormat>A4 210 x 297 mm</PresentationFormat>
  <Paragraphs>76</Paragraphs>
  <Slides>11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HG創英角ｺﾞｼｯｸUB</vt:lpstr>
      <vt:lpstr>Aptos Display</vt:lpstr>
      <vt:lpstr>HGS創英角ｺﾞｼｯｸUB</vt:lpstr>
      <vt:lpstr>Aptos</vt:lpstr>
      <vt:lpstr>游ゴシック</vt:lpstr>
      <vt:lpstr>851チカラヅヨク-かなA</vt:lpstr>
      <vt:lpstr>HGP創英角ｺﾞｼｯｸUB</vt:lpstr>
      <vt:lpstr>どきどきファンタジア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221134@st.yoshida-g.ac.jp</cp:lastModifiedBy>
  <cp:revision>19</cp:revision>
  <dcterms:created xsi:type="dcterms:W3CDTF">2025-02-03T00:23:10Z</dcterms:created>
  <dcterms:modified xsi:type="dcterms:W3CDTF">2025-02-05T00:14:44Z</dcterms:modified>
</cp:coreProperties>
</file>